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3" r:id="rId1"/>
  </p:sldMasterIdLst>
  <p:sldIdLst>
    <p:sldId id="256" r:id="rId2"/>
    <p:sldId id="257" r:id="rId3"/>
    <p:sldId id="258" r:id="rId4"/>
    <p:sldId id="259" r:id="rId5"/>
    <p:sldId id="260" r:id="rId6"/>
    <p:sldId id="261" r:id="rId7"/>
    <p:sldId id="264" r:id="rId8"/>
    <p:sldId id="262"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1"/>
    <p:restoredTop sz="94613"/>
  </p:normalViewPr>
  <p:slideViewPr>
    <p:cSldViewPr snapToGrid="0">
      <p:cViewPr varScale="1">
        <p:scale>
          <a:sx n="107" d="100"/>
          <a:sy n="107"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420BD3-18E0-7945-99FF-2E5C6DEEF061}" type="datetimeFigureOut">
              <a:rPr lang="en-US" smtClean="0"/>
              <a:t>11/7/25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9DF71AD-36EE-3A46-9EFC-E12D7A778EC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756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420BD3-18E0-7945-99FF-2E5C6DEEF061}"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F71AD-36EE-3A46-9EFC-E12D7A778EC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853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420BD3-18E0-7945-99FF-2E5C6DEEF061}"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F71AD-36EE-3A46-9EFC-E12D7A778EC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352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420BD3-18E0-7945-99FF-2E5C6DEEF061}"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F71AD-36EE-3A46-9EFC-E12D7A778EC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492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420BD3-18E0-7945-99FF-2E5C6DEEF061}" type="datetimeFigureOut">
              <a:rPr lang="en-US" smtClean="0"/>
              <a:t>11/7/25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DF71AD-36EE-3A46-9EFC-E12D7A778EC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133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420BD3-18E0-7945-99FF-2E5C6DEEF061}" type="datetimeFigureOut">
              <a:rPr lang="en-US" smtClean="0"/>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DF71AD-36EE-3A46-9EFC-E12D7A778EC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920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420BD3-18E0-7945-99FF-2E5C6DEEF061}" type="datetimeFigureOut">
              <a:rPr lang="en-US" smtClean="0"/>
              <a:t>11/7/25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DF71AD-36EE-3A46-9EFC-E12D7A778EC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3755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420BD3-18E0-7945-99FF-2E5C6DEEF061}" type="datetimeFigureOut">
              <a:rPr lang="en-US" smtClean="0"/>
              <a:t>11/7/25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DF71AD-36EE-3A46-9EFC-E12D7A778EC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432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420BD3-18E0-7945-99FF-2E5C6DEEF061}" type="datetimeFigureOut">
              <a:rPr lang="en-US" smtClean="0"/>
              <a:t>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DF71AD-36EE-3A46-9EFC-E12D7A778ECE}" type="slidenum">
              <a:rPr lang="en-US" smtClean="0"/>
              <a:t>‹#›</a:t>
            </a:fld>
            <a:endParaRPr lang="en-US"/>
          </a:p>
        </p:txBody>
      </p:sp>
    </p:spTree>
    <p:extLst>
      <p:ext uri="{BB962C8B-B14F-4D97-AF65-F5344CB8AC3E}">
        <p14:creationId xmlns:p14="http://schemas.microsoft.com/office/powerpoint/2010/main" val="58048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420BD3-18E0-7945-99FF-2E5C6DEEF061}" type="datetimeFigureOut">
              <a:rPr lang="en-US" smtClean="0"/>
              <a:t>11/7/25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DF71AD-36EE-3A46-9EFC-E12D7A778EC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485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1420BD3-18E0-7945-99FF-2E5C6DEEF061}" type="datetimeFigureOut">
              <a:rPr lang="en-US" smtClean="0"/>
              <a:t>11/7/25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9DF71AD-36EE-3A46-9EFC-E12D7A778EC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9220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1420BD3-18E0-7945-99FF-2E5C6DEEF061}" type="datetimeFigureOut">
              <a:rPr lang="en-US" smtClean="0"/>
              <a:t>11/7/25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9DF71AD-36EE-3A46-9EFC-E12D7A778EC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48445"/>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705DEA6E-2D7E-B92F-24DA-0335104C2CE6}"/>
              </a:ext>
            </a:extLst>
          </p:cNvPr>
          <p:cNvSpPr>
            <a:spLocks noGrp="1"/>
          </p:cNvSpPr>
          <p:nvPr>
            <p:ph type="ctrTitle"/>
          </p:nvPr>
        </p:nvSpPr>
        <p:spPr>
          <a:xfrm>
            <a:off x="1154955" y="2099733"/>
            <a:ext cx="10057688" cy="1458686"/>
          </a:xfrm>
        </p:spPr>
        <p:txBody>
          <a:bodyPr>
            <a:normAutofit fontScale="90000"/>
          </a:bodyPr>
          <a:lstStyle/>
          <a:p>
            <a:r>
              <a:rPr lang="en-US" dirty="0"/>
              <a:t>The Hidden Functions of Sycophancy in </a:t>
            </a:r>
            <a:br>
              <a:rPr lang="en-US" dirty="0"/>
            </a:br>
            <a:r>
              <a:rPr lang="en-US" dirty="0"/>
              <a:t>AI Systems</a:t>
            </a:r>
          </a:p>
        </p:txBody>
      </p:sp>
      <p:sp>
        <p:nvSpPr>
          <p:cNvPr id="3" name="Subtitle 2">
            <a:extLst>
              <a:ext uri="{FF2B5EF4-FFF2-40B4-BE49-F238E27FC236}">
                <a16:creationId xmlns:a16="http://schemas.microsoft.com/office/drawing/2014/main" id="{73483BD2-CD57-BD71-14F3-B492325C33B1}"/>
              </a:ext>
            </a:extLst>
          </p:cNvPr>
          <p:cNvSpPr>
            <a:spLocks noGrp="1"/>
          </p:cNvSpPr>
          <p:nvPr>
            <p:ph type="subTitle" idx="1"/>
          </p:nvPr>
        </p:nvSpPr>
        <p:spPr>
          <a:xfrm>
            <a:off x="1154955" y="4180114"/>
            <a:ext cx="8825658" cy="1864426"/>
          </a:xfrm>
        </p:spPr>
        <p:txBody>
          <a:bodyPr>
            <a:normAutofit fontScale="92500" lnSpcReduction="20000"/>
          </a:bodyPr>
          <a:lstStyle/>
          <a:p>
            <a:endParaRPr lang="en-US" sz="3200" dirty="0"/>
          </a:p>
          <a:p>
            <a:r>
              <a:rPr lang="en-US" sz="3200" dirty="0">
                <a:latin typeface="Calibri" panose="020F0502020204030204" pitchFamily="34" charset="0"/>
                <a:cs typeface="Calibri" panose="020F0502020204030204" pitchFamily="34" charset="0"/>
              </a:rPr>
              <a:t>Seth Jacobowitz</a:t>
            </a:r>
          </a:p>
          <a:p>
            <a:r>
              <a:rPr lang="en-US" sz="3200" dirty="0">
                <a:latin typeface="Calibri" panose="020F0502020204030204" pitchFamily="34" charset="0"/>
                <a:cs typeface="Calibri" panose="020F0502020204030204" pitchFamily="34" charset="0"/>
              </a:rPr>
              <a:t>Founder of Tachiai AI</a:t>
            </a:r>
          </a:p>
        </p:txBody>
      </p:sp>
    </p:spTree>
    <p:extLst>
      <p:ext uri="{BB962C8B-B14F-4D97-AF65-F5344CB8AC3E}">
        <p14:creationId xmlns:p14="http://schemas.microsoft.com/office/powerpoint/2010/main" val="183415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684BB6-EDFF-2483-6190-96AF9FC1932A}"/>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A64AEC-AAC3-B8D1-FBFA-E5DDCF9749D5}"/>
              </a:ext>
            </a:extLst>
          </p:cNvPr>
          <p:cNvPicPr>
            <a:picLocks noGrp="1" noChangeAspect="1"/>
          </p:cNvPicPr>
          <p:nvPr>
            <p:ph idx="1"/>
          </p:nvPr>
        </p:nvPicPr>
        <p:blipFill>
          <a:blip r:embed="rId2"/>
          <a:stretch>
            <a:fillRect/>
          </a:stretch>
        </p:blipFill>
        <p:spPr>
          <a:xfrm>
            <a:off x="1068779" y="201881"/>
            <a:ext cx="9547761" cy="6279304"/>
          </a:xfrm>
        </p:spPr>
      </p:pic>
    </p:spTree>
    <p:extLst>
      <p:ext uri="{BB962C8B-B14F-4D97-AF65-F5344CB8AC3E}">
        <p14:creationId xmlns:p14="http://schemas.microsoft.com/office/powerpoint/2010/main" val="87130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113B2B-6F31-D7A9-D221-565AC315737B}"/>
              </a:ext>
            </a:extLst>
          </p:cNvPr>
          <p:cNvSpPr>
            <a:spLocks noGrp="1"/>
          </p:cNvSpPr>
          <p:nvPr>
            <p:ph idx="1"/>
          </p:nvPr>
        </p:nvSpPr>
        <p:spPr>
          <a:xfrm>
            <a:off x="1171832" y="827902"/>
            <a:ext cx="9848335" cy="5535828"/>
          </a:xfrm>
        </p:spPr>
        <p:txBody>
          <a:bodyPr>
            <a:noAutofit/>
          </a:bodyPr>
          <a:lstStyle/>
          <a:p>
            <a:pPr marL="0" indent="0" algn="just">
              <a:buNone/>
            </a:pPr>
            <a:r>
              <a:rPr lang="en-US" b="1" dirty="0">
                <a:latin typeface="Calibri Light" panose="020F0302020204030204" pitchFamily="34" charset="0"/>
                <a:cs typeface="Calibri Light" panose="020F0302020204030204" pitchFamily="34" charset="0"/>
              </a:rPr>
              <a:t>Abstract</a:t>
            </a:r>
            <a:r>
              <a:rPr lang="en-US" dirty="0">
                <a:latin typeface="Calibri Light" panose="020F0302020204030204" pitchFamily="34" charset="0"/>
                <a:cs typeface="Calibri Light" panose="020F0302020204030204" pitchFamily="34" charset="0"/>
              </a:rPr>
              <a:t>: This paper reframes sycophancy from a problematic behavior to a multi-functional mechanism serving three critical roles in current generative AI assistants: </a:t>
            </a:r>
          </a:p>
          <a:p>
            <a:pPr algn="just">
              <a:buAutoNum type="arabicPeriod"/>
            </a:pPr>
            <a:r>
              <a:rPr lang="en-US" dirty="0">
                <a:latin typeface="Calibri Light" panose="020F0302020204030204" pitchFamily="34" charset="0"/>
                <a:cs typeface="Calibri Light" panose="020F0302020204030204" pitchFamily="34" charset="0"/>
              </a:rPr>
              <a:t>a conversational steering mechanism that prevents them from pursuing analytical tangents and maintains user control over dialogue direction.</a:t>
            </a:r>
          </a:p>
          <a:p>
            <a:pPr algn="just">
              <a:buAutoNum type="arabicPeriod"/>
            </a:pPr>
            <a:r>
              <a:rPr lang="en-US" dirty="0">
                <a:latin typeface="Calibri Light" panose="020F0302020204030204" pitchFamily="34" charset="0"/>
                <a:cs typeface="Calibri Light" panose="020F0302020204030204" pitchFamily="34" charset="0"/>
              </a:rPr>
              <a:t> a personality consistency tool that masks underlying system variability and provides predictable user experiences</a:t>
            </a:r>
          </a:p>
          <a:p>
            <a:pPr algn="just">
              <a:buAutoNum type="arabicPeriod"/>
            </a:pPr>
            <a:r>
              <a:rPr lang="en-US" dirty="0">
                <a:latin typeface="Calibri Light" panose="020F0302020204030204" pitchFamily="34" charset="0"/>
                <a:cs typeface="Calibri Light" panose="020F0302020204030204" pitchFamily="34" charset="0"/>
              </a:rPr>
              <a:t> an inadvertent creator of cognitive dependency that degrades human tolerance for intellectual complexity. The analysis surmises these functions emerged organically through training optimization rather than deliberate design, explaining why sycophancy persists despite mitigation efforts. </a:t>
            </a:r>
          </a:p>
          <a:p>
            <a:pPr marL="0" indent="0" algn="just">
              <a:buNone/>
            </a:pPr>
            <a:r>
              <a:rPr lang="en-US" dirty="0">
                <a:latin typeface="Calibri Light" panose="020F0302020204030204" pitchFamily="34" charset="0"/>
                <a:cs typeface="Calibri Light" panose="020F0302020204030204" pitchFamily="34" charset="0"/>
              </a:rPr>
              <a:t>While solving immediate technical challenges around user experience and system controllability, sycophantic interactions create negative feedback loops that may systematically undermine human critical thinking abilities and collaborative reasoning capacity.</a:t>
            </a:r>
          </a:p>
          <a:p>
            <a:pPr marL="0" indent="0">
              <a:buNone/>
            </a:pP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4905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492DF22-1797-C73C-7C59-6A3D8FC3EF4A}"/>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27C4AF7-EC1B-2F1C-D78C-E7572222849E}"/>
              </a:ext>
            </a:extLst>
          </p:cNvPr>
          <p:cNvPicPr>
            <a:picLocks noGrp="1" noChangeAspect="1"/>
          </p:cNvPicPr>
          <p:nvPr>
            <p:ph idx="1"/>
          </p:nvPr>
        </p:nvPicPr>
        <p:blipFill>
          <a:blip r:embed="rId2"/>
          <a:stretch>
            <a:fillRect/>
          </a:stretch>
        </p:blipFill>
        <p:spPr>
          <a:xfrm>
            <a:off x="775758" y="270693"/>
            <a:ext cx="10640483" cy="6316613"/>
          </a:xfrm>
        </p:spPr>
      </p:pic>
      <p:sp>
        <p:nvSpPr>
          <p:cNvPr id="9" name="TextBox 8">
            <a:extLst>
              <a:ext uri="{FF2B5EF4-FFF2-40B4-BE49-F238E27FC236}">
                <a16:creationId xmlns:a16="http://schemas.microsoft.com/office/drawing/2014/main" id="{0CCB0849-BE5E-EF36-0FBC-EE5706714327}"/>
              </a:ext>
            </a:extLst>
          </p:cNvPr>
          <p:cNvSpPr txBox="1"/>
          <p:nvPr/>
        </p:nvSpPr>
        <p:spPr>
          <a:xfrm>
            <a:off x="4177862" y="55179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1050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D74EED-07B6-02F0-200D-50A699745838}"/>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CB07CD0-8C3B-8E85-51B9-516AF1647CE7}"/>
              </a:ext>
            </a:extLst>
          </p:cNvPr>
          <p:cNvPicPr>
            <a:picLocks noGrp="1" noChangeAspect="1"/>
          </p:cNvPicPr>
          <p:nvPr>
            <p:ph idx="1"/>
          </p:nvPr>
        </p:nvPicPr>
        <p:blipFill>
          <a:blip r:embed="rId2"/>
          <a:stretch>
            <a:fillRect/>
          </a:stretch>
        </p:blipFill>
        <p:spPr>
          <a:xfrm>
            <a:off x="2211859" y="439808"/>
            <a:ext cx="8452022" cy="5978384"/>
          </a:xfrm>
        </p:spPr>
      </p:pic>
      <p:sp>
        <p:nvSpPr>
          <p:cNvPr id="7" name="TextBox 6">
            <a:extLst>
              <a:ext uri="{FF2B5EF4-FFF2-40B4-BE49-F238E27FC236}">
                <a16:creationId xmlns:a16="http://schemas.microsoft.com/office/drawing/2014/main" id="{0D665381-2692-8292-3CFA-56121DC41A6C}"/>
              </a:ext>
            </a:extLst>
          </p:cNvPr>
          <p:cNvSpPr txBox="1"/>
          <p:nvPr/>
        </p:nvSpPr>
        <p:spPr>
          <a:xfrm>
            <a:off x="2916194" y="1396314"/>
            <a:ext cx="2564035" cy="369332"/>
          </a:xfrm>
          <a:prstGeom prst="rect">
            <a:avLst/>
          </a:prstGeom>
          <a:noFill/>
        </p:spPr>
        <p:txBody>
          <a:bodyPr wrap="none" rtlCol="0">
            <a:spAutoFit/>
          </a:bodyPr>
          <a:lstStyle/>
          <a:p>
            <a:r>
              <a:rPr lang="en-US" dirty="0"/>
              <a:t>Pre-Print August 22, 2025</a:t>
            </a:r>
          </a:p>
        </p:txBody>
      </p:sp>
    </p:spTree>
    <p:extLst>
      <p:ext uri="{BB962C8B-B14F-4D97-AF65-F5344CB8AC3E}">
        <p14:creationId xmlns:p14="http://schemas.microsoft.com/office/powerpoint/2010/main" val="132692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4A73C69-F7DE-E8BE-D3D5-3DD0FD01332B}"/>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F46CD1-0802-1057-3537-BD62CF70C326}"/>
              </a:ext>
            </a:extLst>
          </p:cNvPr>
          <p:cNvPicPr>
            <a:picLocks noGrp="1" noChangeAspect="1"/>
          </p:cNvPicPr>
          <p:nvPr>
            <p:ph idx="1"/>
          </p:nvPr>
        </p:nvPicPr>
        <p:blipFill>
          <a:blip r:embed="rId2"/>
          <a:stretch>
            <a:fillRect/>
          </a:stretch>
        </p:blipFill>
        <p:spPr>
          <a:xfrm>
            <a:off x="1704789" y="290836"/>
            <a:ext cx="8782422" cy="6276327"/>
          </a:xfrm>
        </p:spPr>
      </p:pic>
    </p:spTree>
    <p:extLst>
      <p:ext uri="{BB962C8B-B14F-4D97-AF65-F5344CB8AC3E}">
        <p14:creationId xmlns:p14="http://schemas.microsoft.com/office/powerpoint/2010/main" val="153012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8EC7DA-B4D7-783B-1D67-1D165BC0B939}"/>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A12FD09-F639-D233-A629-52D97E158FED}"/>
              </a:ext>
            </a:extLst>
          </p:cNvPr>
          <p:cNvPicPr>
            <a:picLocks noGrp="1" noChangeAspect="1"/>
          </p:cNvPicPr>
          <p:nvPr>
            <p:ph idx="1"/>
          </p:nvPr>
        </p:nvPicPr>
        <p:blipFill>
          <a:blip r:embed="rId2"/>
          <a:stretch>
            <a:fillRect/>
          </a:stretch>
        </p:blipFill>
        <p:spPr>
          <a:xfrm>
            <a:off x="2288627" y="253238"/>
            <a:ext cx="7614745" cy="6351524"/>
          </a:xfrm>
        </p:spPr>
      </p:pic>
    </p:spTree>
    <p:extLst>
      <p:ext uri="{BB962C8B-B14F-4D97-AF65-F5344CB8AC3E}">
        <p14:creationId xmlns:p14="http://schemas.microsoft.com/office/powerpoint/2010/main" val="95630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DFA1F04-A68E-29CA-8ECE-4AAAD98C380C}"/>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6986D90-5299-EBAF-592B-0445636B39C6}"/>
              </a:ext>
            </a:extLst>
          </p:cNvPr>
          <p:cNvPicPr>
            <a:picLocks noGrp="1" noChangeAspect="1"/>
          </p:cNvPicPr>
          <p:nvPr>
            <p:ph idx="1"/>
          </p:nvPr>
        </p:nvPicPr>
        <p:blipFill>
          <a:blip r:embed="rId2"/>
          <a:stretch>
            <a:fillRect/>
          </a:stretch>
        </p:blipFill>
        <p:spPr>
          <a:xfrm>
            <a:off x="771246" y="268015"/>
            <a:ext cx="10644996" cy="6319292"/>
          </a:xfrm>
        </p:spPr>
      </p:pic>
      <p:sp>
        <p:nvSpPr>
          <p:cNvPr id="9" name="TextBox 8">
            <a:extLst>
              <a:ext uri="{FF2B5EF4-FFF2-40B4-BE49-F238E27FC236}">
                <a16:creationId xmlns:a16="http://schemas.microsoft.com/office/drawing/2014/main" id="{BB0DD30E-9B6F-A7AF-1B65-D937BDB96ED2}"/>
              </a:ext>
            </a:extLst>
          </p:cNvPr>
          <p:cNvSpPr txBox="1"/>
          <p:nvPr/>
        </p:nvSpPr>
        <p:spPr>
          <a:xfrm>
            <a:off x="4177862" y="55179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2634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CAEF1F-F64A-EA5C-88C5-C2E865A2949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476FAE-6E6F-5AFB-F048-6E120E348D22}"/>
              </a:ext>
            </a:extLst>
          </p:cNvPr>
          <p:cNvPicPr>
            <a:picLocks noGrp="1" noChangeAspect="1"/>
          </p:cNvPicPr>
          <p:nvPr>
            <p:ph idx="1"/>
          </p:nvPr>
        </p:nvPicPr>
        <p:blipFill>
          <a:blip r:embed="rId2"/>
          <a:stretch>
            <a:fillRect/>
          </a:stretch>
        </p:blipFill>
        <p:spPr>
          <a:xfrm>
            <a:off x="1371600" y="292743"/>
            <a:ext cx="9788081" cy="6272514"/>
          </a:xfrm>
        </p:spPr>
      </p:pic>
    </p:spTree>
    <p:extLst>
      <p:ext uri="{BB962C8B-B14F-4D97-AF65-F5344CB8AC3E}">
        <p14:creationId xmlns:p14="http://schemas.microsoft.com/office/powerpoint/2010/main" val="3764317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EA24F80-CCE4-E938-03FE-49A8C722E6D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FA0E0A-FC25-5ABB-576C-F8D433F0281F}"/>
              </a:ext>
            </a:extLst>
          </p:cNvPr>
          <p:cNvPicPr>
            <a:picLocks noGrp="1" noChangeAspect="1"/>
          </p:cNvPicPr>
          <p:nvPr>
            <p:ph idx="1"/>
          </p:nvPr>
        </p:nvPicPr>
        <p:blipFill>
          <a:blip r:embed="rId2"/>
          <a:stretch>
            <a:fillRect/>
          </a:stretch>
        </p:blipFill>
        <p:spPr>
          <a:xfrm>
            <a:off x="630474" y="289329"/>
            <a:ext cx="10614173" cy="6279341"/>
          </a:xfrm>
        </p:spPr>
      </p:pic>
    </p:spTree>
    <p:extLst>
      <p:ext uri="{BB962C8B-B14F-4D97-AF65-F5344CB8AC3E}">
        <p14:creationId xmlns:p14="http://schemas.microsoft.com/office/powerpoint/2010/main" val="29641190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{7A373C0A-5145-AA45-934C-4B0595776C65}tf10001119</Template>
  <TotalTime>240</TotalTime>
  <Words>147</Words>
  <Application>Microsoft Macintosh PowerPoint</Application>
  <PresentationFormat>Widescreen</PresentationFormat>
  <Paragraphs>10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Gill Sans MT</vt:lpstr>
      <vt:lpstr>Gallery</vt:lpstr>
      <vt:lpstr>The Hidden Functions of Sycophancy in  AI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Seth Jacobowitz</dc:creator>
  <cp:lastModifiedBy>Seth Jacobowitz</cp:lastModifiedBy>
  <cp:revision>6</cp:revision>
  <dcterms:created xsi:type="dcterms:W3CDTF">2025-10-29T00:27:44Z</dcterms:created>
  <dcterms:modified xsi:type="dcterms:W3CDTF">2025-11-07T17:18:52Z</dcterms:modified>
</cp:coreProperties>
</file>